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1" r:id="rId9"/>
    <p:sldId id="262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28"/>
  </p:normalViewPr>
  <p:slideViewPr>
    <p:cSldViewPr snapToGrid="0" snapToObjects="1">
      <p:cViewPr varScale="1">
        <p:scale>
          <a:sx n="67" d="100"/>
          <a:sy n="67" d="100"/>
        </p:scale>
        <p:origin x="1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ts val="21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30200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t>Das Schicksal des jüdischen Volkes ist vielleicht das erschütterndste Drama der Weltgeschichte.   </a:t>
            </a:r>
          </a:p>
          <a:p>
            <a:pPr defTabSz="457200">
              <a:lnSpc>
                <a:spcPts val="21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30200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t>Ignaz von Döllinger, 1881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Bild"/>
          <p:cNvSpPr>
            <a:spLocks noGrp="1"/>
          </p:cNvSpPr>
          <p:nvPr>
            <p:ph type="pic" sz="half" idx="13"/>
          </p:nvPr>
        </p:nvSpPr>
        <p:spPr>
          <a:xfrm>
            <a:off x="6946900" y="1828800"/>
            <a:ext cx="4572000" cy="6096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8" name="Titeltext"/>
          <p:cNvSpPr txBox="1">
            <a:spLocks noGrp="1"/>
          </p:cNvSpPr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Titeltext</a:t>
            </a:r>
          </a:p>
        </p:txBody>
      </p:sp>
      <p:sp>
        <p:nvSpPr>
          <p:cNvPr id="89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, Spiege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Bild"/>
          <p:cNvSpPr>
            <a:spLocks noGrp="1"/>
          </p:cNvSpPr>
          <p:nvPr>
            <p:ph type="pic" sz="half" idx="13"/>
          </p:nvPr>
        </p:nvSpPr>
        <p:spPr>
          <a:xfrm>
            <a:off x="6946900" y="1828800"/>
            <a:ext cx="4572000" cy="6096000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8" name="Titeltext"/>
          <p:cNvSpPr txBox="1">
            <a:spLocks noGrp="1"/>
          </p:cNvSpPr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Titeltext</a:t>
            </a:r>
          </a:p>
        </p:txBody>
      </p:sp>
      <p:sp>
        <p:nvSpPr>
          <p:cNvPr id="99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Aufzählung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Bild"/>
          <p:cNvSpPr>
            <a:spLocks noGrp="1"/>
          </p:cNvSpPr>
          <p:nvPr>
            <p:ph type="pic" sz="quarter" idx="13"/>
          </p:nvPr>
        </p:nvSpPr>
        <p:spPr>
          <a:xfrm>
            <a:off x="7200900" y="2908300"/>
            <a:ext cx="4064000" cy="54229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09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1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Aufzählung -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18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1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Aufzählung -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27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2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343650" y="9271000"/>
            <a:ext cx="317500" cy="342900"/>
          </a:xfrm>
          <a:prstGeom prst="rect">
            <a:avLst/>
          </a:prstGeom>
        </p:spPr>
        <p:txBody>
          <a:bodyPr lIns="38100" tIns="38100" rIns="38100" bIns="38100"/>
          <a:lstStyle>
            <a:lvl1pPr defTabSz="457200">
              <a:lnSpc>
                <a:spcPts val="2100"/>
              </a:lnSpc>
              <a:tabLst>
                <a:tab pos="1066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1" name="Textebene 1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Aufzählung -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0" name="Textebene 1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eltext"/>
          <p:cNvSpPr txBox="1"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Bild"/>
          <p:cNvSpPr>
            <a:spLocks noGrp="1"/>
          </p:cNvSpPr>
          <p:nvPr>
            <p:ph type="pic" sz="half" idx="13"/>
          </p:nvPr>
        </p:nvSpPr>
        <p:spPr>
          <a:xfrm>
            <a:off x="3454400" y="1803400"/>
            <a:ext cx="6096000" cy="4572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Titeltext"/>
          <p:cNvSpPr txBox="1"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7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, Spiege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Bild"/>
          <p:cNvSpPr>
            <a:spLocks noGrp="1"/>
          </p:cNvSpPr>
          <p:nvPr>
            <p:ph type="pic" sz="half" idx="13"/>
          </p:nvPr>
        </p:nvSpPr>
        <p:spPr>
          <a:xfrm>
            <a:off x="3454400" y="1803400"/>
            <a:ext cx="6096000" cy="4572000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Titeltext"/>
          <p:cNvSpPr txBox="1"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8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bene 1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" name="Titel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Titeltext</a:t>
            </a:r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film-bild-bildung.ch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972mag.com/the-beaten-path-framing-the-story-at-yad-vashem-part-8/98449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1. Where does a certain…"/>
          <p:cNvSpPr txBox="1"/>
          <p:nvPr/>
        </p:nvSpPr>
        <p:spPr>
          <a:xfrm>
            <a:off x="3245848" y="2578100"/>
            <a:ext cx="5407410" cy="321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30303"/>
                </a:solidFill>
              </a:defRPr>
            </a:pPr>
            <a:r>
              <a:t>1. Where does a certain</a:t>
            </a:r>
          </a:p>
          <a:p>
            <a:pPr>
              <a:defRPr>
                <a:solidFill>
                  <a:srgbClr val="030303"/>
                </a:solidFill>
              </a:defRPr>
            </a:pPr>
            <a:r>
              <a:t>stanza</a:t>
            </a:r>
          </a:p>
          <a:p>
            <a:pPr>
              <a:defRPr>
                <a:solidFill>
                  <a:srgbClr val="030303"/>
                </a:solidFill>
              </a:defRPr>
            </a:pPr>
            <a:r>
              <a:t>verse</a:t>
            </a:r>
          </a:p>
          <a:p>
            <a:pPr>
              <a:defRPr>
                <a:solidFill>
                  <a:srgbClr val="030303"/>
                </a:solidFill>
              </a:defRPr>
            </a:pPr>
            <a:r>
              <a:t>line</a:t>
            </a:r>
          </a:p>
          <a:p>
            <a:pPr>
              <a:defRPr>
                <a:solidFill>
                  <a:srgbClr val="030303"/>
                </a:solidFill>
              </a:defRPr>
            </a:pPr>
            <a:r>
              <a:t>              word  take us?</a:t>
            </a:r>
          </a:p>
        </p:txBody>
      </p:sp>
      <p:sp>
        <p:nvSpPr>
          <p:cNvPr id="145" name="2.  How does it do so?…"/>
          <p:cNvSpPr txBox="1"/>
          <p:nvPr/>
        </p:nvSpPr>
        <p:spPr>
          <a:xfrm>
            <a:off x="4639946" y="6445250"/>
            <a:ext cx="5108415" cy="259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30303"/>
                </a:solidFill>
              </a:defRPr>
            </a:pPr>
            <a:r>
              <a:t>2.  How does it do so?</a:t>
            </a:r>
          </a:p>
          <a:p>
            <a:pPr>
              <a:defRPr>
                <a:solidFill>
                  <a:srgbClr val="030303"/>
                </a:solidFill>
              </a:defRPr>
            </a:pPr>
            <a:r>
              <a:t>rhythm</a:t>
            </a:r>
          </a:p>
          <a:p>
            <a:pPr>
              <a:defRPr>
                <a:solidFill>
                  <a:srgbClr val="030303"/>
                </a:solidFill>
              </a:defRPr>
            </a:pPr>
            <a:r>
              <a:t>rhyme</a:t>
            </a:r>
          </a:p>
          <a:p>
            <a:pPr>
              <a:defRPr>
                <a:solidFill>
                  <a:srgbClr val="030303"/>
                </a:solidFill>
              </a:defRPr>
            </a:pPr>
            <a:r>
              <a:t>imagery</a:t>
            </a:r>
          </a:p>
        </p:txBody>
      </p:sp>
      <p:sp>
        <p:nvSpPr>
          <p:cNvPr id="146" name="A poem is a house made of words.…"/>
          <p:cNvSpPr txBox="1"/>
          <p:nvPr/>
        </p:nvSpPr>
        <p:spPr>
          <a:xfrm>
            <a:off x="873156" y="577849"/>
            <a:ext cx="7780102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30303"/>
                </a:solidFill>
              </a:defRPr>
            </a:pPr>
            <a:r>
              <a:t>A poem is a house made of words.</a:t>
            </a:r>
          </a:p>
          <a:p>
            <a:pPr>
              <a:defRPr>
                <a:solidFill>
                  <a:srgbClr val="030303"/>
                </a:solidFill>
              </a:defRPr>
            </a:pPr>
            <a:r>
              <a:t>(a simple theory of poetry)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1" animBg="1" advAuto="0"/>
      <p:bldP spid="145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Andrew Motion, In the Attic (1972)…"/>
          <p:cNvSpPr txBox="1"/>
          <p:nvPr/>
        </p:nvSpPr>
        <p:spPr>
          <a:xfrm>
            <a:off x="4027022" y="704850"/>
            <a:ext cx="5046167" cy="833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000000"/>
                </a:solidFill>
              </a:defRPr>
            </a:pPr>
            <a:r>
              <a:t>Andrew Motion, In the Attic (1972)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700">
                <a:solidFill>
                  <a:srgbClr val="000000"/>
                </a:solidFill>
              </a:defRPr>
            </a:pPr>
            <a:endParaRPr/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700">
                <a:solidFill>
                  <a:srgbClr val="000000"/>
                </a:solidFill>
              </a:defRPr>
            </a:pPr>
            <a:r>
              <a:t>Even though we know now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700">
                <a:solidFill>
                  <a:srgbClr val="000000"/>
                </a:solidFill>
              </a:defRPr>
            </a:pPr>
            <a:r>
              <a:t>your clothes will never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700">
                <a:solidFill>
                  <a:srgbClr val="000000"/>
                </a:solidFill>
              </a:defRPr>
            </a:pPr>
            <a:r>
              <a:t>be needed, we keep them,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700">
                <a:solidFill>
                  <a:srgbClr val="000000"/>
                </a:solidFill>
              </a:defRPr>
            </a:pPr>
            <a:r>
              <a:t>upstairs in a locked trunk.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700">
                <a:solidFill>
                  <a:srgbClr val="000000"/>
                </a:solidFill>
              </a:defRPr>
            </a:pPr>
            <a:endParaRPr/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700">
                <a:solidFill>
                  <a:srgbClr val="000000"/>
                </a:solidFill>
              </a:defRPr>
            </a:pPr>
            <a:r>
              <a:t>Sometimes I kneel there,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700">
                <a:solidFill>
                  <a:srgbClr val="000000"/>
                </a:solidFill>
              </a:defRPr>
            </a:pPr>
            <a:r>
              <a:t>holding them, trying to relive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700">
                <a:solidFill>
                  <a:srgbClr val="000000"/>
                </a:solidFill>
              </a:defRPr>
            </a:pPr>
            <a:r>
              <a:t>time you wore them, to remember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700">
                <a:solidFill>
                  <a:srgbClr val="000000"/>
                </a:solidFill>
              </a:defRPr>
            </a:pPr>
            <a:r>
              <a:t>the actual shape of arm and wrist.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700">
                <a:solidFill>
                  <a:srgbClr val="000000"/>
                </a:solidFill>
              </a:defRPr>
            </a:pPr>
            <a:endParaRPr/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700">
                <a:solidFill>
                  <a:srgbClr val="000000"/>
                </a:solidFill>
              </a:defRPr>
            </a:pPr>
            <a:r>
              <a:t>My hands push down between 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700">
                <a:solidFill>
                  <a:srgbClr val="000000"/>
                </a:solidFill>
              </a:defRPr>
            </a:pPr>
            <a:r>
              <a:t>hollow, invisible sleeves,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700">
                <a:solidFill>
                  <a:srgbClr val="000000"/>
                </a:solidFill>
              </a:defRPr>
            </a:pPr>
            <a:r>
              <a:t>hesitate, then lift: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700">
                <a:solidFill>
                  <a:srgbClr val="000000"/>
                </a:solidFill>
              </a:defRPr>
            </a:pPr>
            <a:r>
              <a:t>patterns of memory: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700">
                <a:solidFill>
                  <a:srgbClr val="000000"/>
                </a:solidFill>
              </a:defRPr>
            </a:pPr>
            <a:endParaRPr/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700">
                <a:solidFill>
                  <a:srgbClr val="000000"/>
                </a:solidFill>
              </a:defRPr>
            </a:pPr>
            <a:r>
              <a:t>a green holiday, a red christening,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700">
                <a:solidFill>
                  <a:srgbClr val="000000"/>
                </a:solidFill>
              </a:defRPr>
            </a:pPr>
            <a:r>
              <a:t>all your unfinished lives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700">
                <a:solidFill>
                  <a:srgbClr val="000000"/>
                </a:solidFill>
              </a:defRPr>
            </a:pPr>
            <a:r>
              <a:t>fading through dark summers,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700">
                <a:solidFill>
                  <a:srgbClr val="000000"/>
                </a:solidFill>
              </a:defRPr>
            </a:pPr>
            <a:r>
              <a:t>entering my head as dust.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Andrew Motion, In the Attic (1972)…"/>
          <p:cNvSpPr txBox="1"/>
          <p:nvPr/>
        </p:nvSpPr>
        <p:spPr>
          <a:xfrm>
            <a:off x="4027022" y="704850"/>
            <a:ext cx="5046167" cy="833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000000"/>
                </a:solidFill>
              </a:defRPr>
            </a:pPr>
            <a:r>
              <a:t>Andrew Motion, In the Attic (1972)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700">
                <a:solidFill>
                  <a:srgbClr val="000000"/>
                </a:solidFill>
              </a:defRPr>
            </a:pPr>
            <a:endParaRPr/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700">
                <a:solidFill>
                  <a:srgbClr val="000000"/>
                </a:solidFill>
              </a:defRPr>
            </a:pPr>
            <a:r>
              <a:t>Even though we know now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700">
                <a:solidFill>
                  <a:srgbClr val="000000"/>
                </a:solidFill>
              </a:defRPr>
            </a:pPr>
            <a:r>
              <a:t>your clothes will never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700">
                <a:solidFill>
                  <a:srgbClr val="000000"/>
                </a:solidFill>
              </a:defRPr>
            </a:pPr>
            <a:r>
              <a:t>be needed, we keep them,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700">
                <a:solidFill>
                  <a:srgbClr val="000000"/>
                </a:solidFill>
              </a:defRPr>
            </a:pPr>
            <a:r>
              <a:t>upstairs in a locked </a:t>
            </a:r>
            <a:r>
              <a:rPr>
                <a:solidFill>
                  <a:srgbClr val="FF2D26"/>
                </a:solidFill>
              </a:rPr>
              <a:t>trunk</a:t>
            </a:r>
            <a:r>
              <a:t>.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700">
                <a:solidFill>
                  <a:srgbClr val="000000"/>
                </a:solidFill>
              </a:defRPr>
            </a:pPr>
            <a:endParaRPr/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700">
                <a:solidFill>
                  <a:srgbClr val="000000"/>
                </a:solidFill>
              </a:defRPr>
            </a:pPr>
            <a:r>
              <a:t>Sometimes I kneel there,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700">
                <a:solidFill>
                  <a:srgbClr val="000000"/>
                </a:solidFill>
              </a:defRPr>
            </a:pPr>
            <a:r>
              <a:t>holding them, trying to relive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700">
                <a:solidFill>
                  <a:srgbClr val="000000"/>
                </a:solidFill>
              </a:defRPr>
            </a:pPr>
            <a:r>
              <a:t>time you wore them, to remember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700">
                <a:solidFill>
                  <a:srgbClr val="000000"/>
                </a:solidFill>
              </a:defRPr>
            </a:pPr>
            <a:r>
              <a:t>the actual shape of arm and </a:t>
            </a:r>
            <a:r>
              <a:rPr>
                <a:solidFill>
                  <a:srgbClr val="FF2D26"/>
                </a:solidFill>
              </a:rPr>
              <a:t>wrist</a:t>
            </a:r>
            <a:r>
              <a:t>.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700">
                <a:solidFill>
                  <a:srgbClr val="000000"/>
                </a:solidFill>
              </a:defRPr>
            </a:pPr>
            <a:endParaRPr/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700">
                <a:solidFill>
                  <a:srgbClr val="000000"/>
                </a:solidFill>
              </a:defRPr>
            </a:pPr>
            <a:r>
              <a:t>My hands push down between 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700">
                <a:solidFill>
                  <a:srgbClr val="000000"/>
                </a:solidFill>
              </a:defRPr>
            </a:pPr>
            <a:r>
              <a:t>hollow, invisible sleeves,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700">
                <a:solidFill>
                  <a:srgbClr val="000000"/>
                </a:solidFill>
              </a:defRPr>
            </a:pPr>
            <a:r>
              <a:t>hesitate, then lift: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700">
                <a:solidFill>
                  <a:srgbClr val="000000"/>
                </a:solidFill>
              </a:defRPr>
            </a:pPr>
            <a:r>
              <a:t>patterns of </a:t>
            </a:r>
            <a:r>
              <a:rPr>
                <a:solidFill>
                  <a:srgbClr val="FF2D26"/>
                </a:solidFill>
              </a:rPr>
              <a:t>memory</a:t>
            </a:r>
            <a:r>
              <a:t>: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700">
                <a:solidFill>
                  <a:srgbClr val="000000"/>
                </a:solidFill>
              </a:defRPr>
            </a:pPr>
            <a:endParaRPr/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700">
                <a:solidFill>
                  <a:srgbClr val="000000"/>
                </a:solidFill>
              </a:defRPr>
            </a:pPr>
            <a:r>
              <a:t>a green holiday, a red christening,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700">
                <a:solidFill>
                  <a:srgbClr val="000000"/>
                </a:solidFill>
              </a:defRPr>
            </a:pPr>
            <a:r>
              <a:t>all your unfinished lives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700">
                <a:solidFill>
                  <a:srgbClr val="000000"/>
                </a:solidFill>
              </a:defRPr>
            </a:pPr>
            <a:r>
              <a:t>fading through dark summers,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700">
                <a:solidFill>
                  <a:srgbClr val="000000"/>
                </a:solidFill>
              </a:defRPr>
            </a:pPr>
            <a:r>
              <a:t>entering </a:t>
            </a:r>
            <a:r>
              <a:rPr>
                <a:solidFill>
                  <a:srgbClr val="FF2D26"/>
                </a:solidFill>
              </a:rPr>
              <a:t>my head as dust</a:t>
            </a:r>
            <a:r>
              <a:t>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DSC01415pcmsum.jpg" descr="DSC01415pcmsum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41811" y="0"/>
            <a:ext cx="8459966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Blick auf die Juden- oder Triage-Rampe…"/>
          <p:cNvSpPr txBox="1"/>
          <p:nvPr/>
        </p:nvSpPr>
        <p:spPr>
          <a:xfrm>
            <a:off x="598487" y="595092"/>
            <a:ext cx="5949753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r" defTabSz="457200">
              <a:lnSpc>
                <a:spcPts val="3300"/>
              </a:lnSpc>
              <a:tabLst>
                <a:tab pos="1066800" algn="l"/>
                <a:tab pos="2362200" algn="l"/>
              </a:tabLst>
              <a:defRPr sz="2800"/>
            </a:pPr>
            <a:r>
              <a:t>Blick auf die Juden- oder Triage-Rampe</a:t>
            </a:r>
          </a:p>
          <a:p>
            <a:pPr algn="r" defTabSz="457200">
              <a:lnSpc>
                <a:spcPts val="3300"/>
              </a:lnSpc>
              <a:tabLst>
                <a:tab pos="1066800" algn="l"/>
                <a:tab pos="2362200" algn="l"/>
              </a:tabLst>
              <a:defRPr sz="2800"/>
            </a:pPr>
            <a:r>
              <a:t> im KZ Auschwitz-Birkenau</a:t>
            </a:r>
          </a:p>
        </p:txBody>
      </p:sp>
      <p:sp>
        <p:nvSpPr>
          <p:cNvPr id="154" name="one enduring wish for chances like /…"/>
          <p:cNvSpPr txBox="1"/>
          <p:nvPr/>
        </p:nvSpPr>
        <p:spPr>
          <a:xfrm>
            <a:off x="552648" y="4572000"/>
            <a:ext cx="6041430" cy="4539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r" defTabSz="457200">
              <a:lnSpc>
                <a:spcPts val="3300"/>
              </a:lnSpc>
              <a:tabLst>
                <a:tab pos="1066800" algn="l"/>
                <a:tab pos="2362200" algn="l"/>
              </a:tabLst>
              <a:defRPr sz="2800"/>
            </a:pPr>
            <a:r>
              <a:rPr dirty="0"/>
              <a:t>one enduring wish for chances like / </a:t>
            </a:r>
          </a:p>
          <a:p>
            <a:pPr algn="r" defTabSz="457200">
              <a:lnSpc>
                <a:spcPts val="3300"/>
              </a:lnSpc>
              <a:tabLst>
                <a:tab pos="1066800" algn="l"/>
                <a:tab pos="2362200" algn="l"/>
              </a:tabLst>
              <a:defRPr sz="2800"/>
            </a:pPr>
            <a:r>
              <a:rPr dirty="0"/>
              <a:t>my own: to leave as simply as I do</a:t>
            </a:r>
          </a:p>
          <a:p>
            <a:pPr algn="r" defTabSz="457200">
              <a:lnSpc>
                <a:spcPts val="2800"/>
              </a:lnSpc>
              <a:tabLst>
                <a:tab pos="1066800" algn="l"/>
                <a:tab pos="2362200" algn="l"/>
              </a:tabLst>
              <a:defRPr sz="2400"/>
            </a:pPr>
            <a:r>
              <a:rPr dirty="0"/>
              <a:t>Andrew Motion, Anne Frank Huis,1975</a:t>
            </a:r>
            <a:endParaRPr lang="de-CH" dirty="0"/>
          </a:p>
          <a:p>
            <a:pPr algn="r" defTabSz="457200">
              <a:lnSpc>
                <a:spcPts val="2800"/>
              </a:lnSpc>
              <a:tabLst>
                <a:tab pos="1066800" algn="l"/>
                <a:tab pos="2362200" algn="l"/>
              </a:tabLst>
              <a:defRPr sz="2400"/>
            </a:pPr>
            <a:endParaRPr lang="de-CH" dirty="0"/>
          </a:p>
          <a:p>
            <a:pPr algn="r" defTabSz="457200">
              <a:lnSpc>
                <a:spcPts val="2800"/>
              </a:lnSpc>
              <a:tabLst>
                <a:tab pos="1066800" algn="l"/>
                <a:tab pos="2362200" algn="l"/>
              </a:tabLst>
              <a:defRPr sz="2400"/>
            </a:pPr>
            <a:endParaRPr lang="de-CH" dirty="0"/>
          </a:p>
          <a:p>
            <a:pPr algn="r" defTabSz="457200">
              <a:lnSpc>
                <a:spcPts val="2800"/>
              </a:lnSpc>
              <a:tabLst>
                <a:tab pos="1066800" algn="l"/>
                <a:tab pos="2362200" algn="l"/>
              </a:tabLst>
              <a:defRPr sz="2400"/>
            </a:pPr>
            <a:endParaRPr lang="de-CH" dirty="0"/>
          </a:p>
          <a:p>
            <a:pPr algn="r" defTabSz="457200">
              <a:lnSpc>
                <a:spcPts val="2800"/>
              </a:lnSpc>
              <a:tabLst>
                <a:tab pos="1066800" algn="l"/>
                <a:tab pos="2362200" algn="l"/>
              </a:tabLst>
              <a:defRPr sz="2400"/>
            </a:pPr>
            <a:endParaRPr lang="de-CH" dirty="0"/>
          </a:p>
          <a:p>
            <a:pPr algn="r" defTabSz="457200">
              <a:lnSpc>
                <a:spcPts val="2800"/>
              </a:lnSpc>
              <a:tabLst>
                <a:tab pos="1066800" algn="l"/>
                <a:tab pos="2362200" algn="l"/>
              </a:tabLst>
              <a:defRPr sz="2400"/>
            </a:pPr>
            <a:endParaRPr lang="de-CH" dirty="0"/>
          </a:p>
          <a:p>
            <a:pPr algn="r" defTabSz="457200">
              <a:lnSpc>
                <a:spcPts val="2800"/>
              </a:lnSpc>
              <a:tabLst>
                <a:tab pos="1066800" algn="l"/>
                <a:tab pos="2362200" algn="l"/>
              </a:tabLst>
              <a:defRPr sz="2400"/>
            </a:pPr>
            <a:endParaRPr lang="de-CH" dirty="0"/>
          </a:p>
          <a:p>
            <a:pPr algn="r" defTabSz="457200">
              <a:lnSpc>
                <a:spcPts val="2800"/>
              </a:lnSpc>
              <a:tabLst>
                <a:tab pos="1066800" algn="l"/>
                <a:tab pos="2362200" algn="l"/>
              </a:tabLst>
              <a:defRPr sz="2400"/>
            </a:pPr>
            <a:endParaRPr lang="de-CH" dirty="0"/>
          </a:p>
          <a:p>
            <a:pPr algn="r" defTabSz="457200">
              <a:lnSpc>
                <a:spcPts val="2800"/>
              </a:lnSpc>
              <a:tabLst>
                <a:tab pos="1066800" algn="l"/>
                <a:tab pos="2362200" algn="l"/>
              </a:tabLst>
              <a:defRPr sz="2400"/>
            </a:pPr>
            <a:endParaRPr lang="de-CH" dirty="0"/>
          </a:p>
          <a:p>
            <a:pPr algn="r" defTabSz="457200">
              <a:lnSpc>
                <a:spcPts val="2800"/>
              </a:lnSpc>
              <a:tabLst>
                <a:tab pos="1066800" algn="l"/>
                <a:tab pos="2362200" algn="l"/>
              </a:tabLst>
              <a:defRPr sz="2400"/>
            </a:pPr>
            <a:r>
              <a:rPr lang="de-CH" dirty="0"/>
              <a:t>Mark </a:t>
            </a:r>
            <a:r>
              <a:rPr lang="de-CH" dirty="0">
                <a:solidFill>
                  <a:schemeClr val="tx1"/>
                </a:solidFill>
              </a:rPr>
              <a:t>Keller </a:t>
            </a:r>
            <a:r>
              <a:rPr lang="de-CH" dirty="0">
                <a:solidFill>
                  <a:schemeClr val="tx1"/>
                </a:solidFill>
                <a:hlinkClick r:id="rId4"/>
              </a:rPr>
              <a:t>www.film-bild-bildung.ch</a:t>
            </a:r>
            <a:r>
              <a:rPr lang="de-CH" dirty="0">
                <a:solidFill>
                  <a:schemeClr val="tx1"/>
                </a:solidFill>
              </a:rPr>
              <a:t>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55" name="where the following lines came to my mind:"/>
          <p:cNvSpPr txBox="1"/>
          <p:nvPr/>
        </p:nvSpPr>
        <p:spPr>
          <a:xfrm>
            <a:off x="206077" y="2905279"/>
            <a:ext cx="638800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r" defTabSz="457200">
              <a:lnSpc>
                <a:spcPts val="3300"/>
              </a:lnSpc>
              <a:tabLst>
                <a:tab pos="1066800" algn="l"/>
                <a:tab pos="2362200" algn="l"/>
              </a:tabLst>
              <a:defRPr sz="2800"/>
            </a:lvl1pPr>
          </a:lstStyle>
          <a:p>
            <a:r>
              <a:t>where the following lines came to my mind: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Even now, after twice her lifetime of grief…"/>
          <p:cNvSpPr txBox="1"/>
          <p:nvPr/>
        </p:nvSpPr>
        <p:spPr>
          <a:xfrm>
            <a:off x="135466" y="1585383"/>
            <a:ext cx="7023667" cy="782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</a:defRPr>
            </a:pPr>
            <a:r>
              <a:t>  Even now, after twice her lifetime of grief </a:t>
            </a:r>
          </a:p>
          <a:p>
            <a:pPr marL="179704"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</a:defRPr>
            </a:pPr>
            <a:r>
              <a:t>and anger in the very place, whoever comes </a:t>
            </a:r>
          </a:p>
          <a:p>
            <a:pPr marL="179704"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</a:defRPr>
            </a:pPr>
            <a:r>
              <a:t>to climb these narrow stairs, discovers how </a:t>
            </a:r>
          </a:p>
          <a:p>
            <a:pPr marL="179704"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</a:defRPr>
            </a:pPr>
            <a:r>
              <a:t>the bookcase slides aside, then walks through </a:t>
            </a:r>
          </a:p>
          <a:p>
            <a:pPr marL="179704"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</a:defRPr>
            </a:pPr>
            <a:r>
              <a:t>shadow into sunlit rooms, can never help</a:t>
            </a:r>
          </a:p>
          <a:p>
            <a:pPr marL="179704"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</a:defRPr>
            </a:pPr>
            <a:endParaRPr/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</a:defRPr>
            </a:pPr>
            <a:r>
              <a:t>  but break her secrecy again. Just listening </a:t>
            </a:r>
          </a:p>
          <a:p>
            <a:pPr marL="179704"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</a:defRPr>
            </a:pPr>
            <a:r>
              <a:t>is a kind of guilt. The Westerkerk repeats </a:t>
            </a:r>
          </a:p>
          <a:p>
            <a:pPr marL="179704"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</a:defRPr>
            </a:pPr>
            <a:r>
              <a:t>itself outside, as if all time worked round </a:t>
            </a:r>
          </a:p>
          <a:p>
            <a:pPr marL="179704"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</a:defRPr>
            </a:pPr>
            <a:r>
              <a:t>towards her fear, and made each stroke die </a:t>
            </a:r>
          </a:p>
          <a:p>
            <a:pPr marL="179704"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</a:defRPr>
            </a:pPr>
            <a:r>
              <a:t>down on guarded streets. Imagine it -</a:t>
            </a:r>
          </a:p>
          <a:p>
            <a:pPr marL="179704"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</a:defRPr>
            </a:pPr>
            <a:endParaRPr/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</a:defRPr>
            </a:pPr>
            <a:r>
              <a:t>  three years of whispering and loneliness </a:t>
            </a:r>
          </a:p>
          <a:p>
            <a:pPr marL="179704"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</a:defRPr>
            </a:pPr>
            <a:r>
              <a:t>and plotting, day by day, the Allied line </a:t>
            </a:r>
          </a:p>
          <a:p>
            <a:pPr marL="179704"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</a:defRPr>
            </a:pPr>
            <a:r>
              <a:t>in Europe with a yellow chalk. What hope </a:t>
            </a:r>
          </a:p>
          <a:p>
            <a:pPr marL="179704"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</a:defRPr>
            </a:pPr>
            <a:r>
              <a:t>she had for ordinary love and interest </a:t>
            </a:r>
          </a:p>
          <a:p>
            <a:pPr marL="179704"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</a:defRPr>
            </a:pPr>
            <a:r>
              <a:t>survives her here, displayed above the bed</a:t>
            </a:r>
          </a:p>
          <a:p>
            <a:pPr marL="179704"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72" name="as pictures of her family; some actors;…"/>
          <p:cNvSpPr txBox="1"/>
          <p:nvPr/>
        </p:nvSpPr>
        <p:spPr>
          <a:xfrm>
            <a:off x="6643222" y="4000500"/>
            <a:ext cx="6362701" cy="654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79704" indent="-180339"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</a:defRPr>
            </a:pPr>
            <a:r>
              <a:t>  as pictures of her family; some actors; </a:t>
            </a:r>
          </a:p>
          <a:p>
            <a:pPr marL="179704"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</a:defRPr>
            </a:pPr>
            <a:r>
              <a:t>fashions chosen by Princess Elizabeth. </a:t>
            </a:r>
          </a:p>
          <a:p>
            <a:pPr marL="179704"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</a:defRPr>
            </a:pPr>
            <a:r>
              <a:t>And those who stoop to see them find </a:t>
            </a:r>
          </a:p>
          <a:p>
            <a:pPr marL="179704"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</a:defRPr>
            </a:pPr>
            <a:r>
              <a:t>not only patience missing its reward, </a:t>
            </a:r>
          </a:p>
          <a:p>
            <a:pPr marL="179704"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</a:defRPr>
            </a:pPr>
            <a:r>
              <a:t>but one enduring wish for chances like</a:t>
            </a:r>
          </a:p>
          <a:p>
            <a:pPr marL="179704"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</a:defRPr>
            </a:pPr>
            <a:endParaRPr/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</a:defRPr>
            </a:pPr>
            <a:r>
              <a:t>  my own: to leave as simply as I do, </a:t>
            </a:r>
          </a:p>
          <a:p>
            <a:pPr marL="179704"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</a:defRPr>
            </a:pPr>
            <a:r>
              <a:t>and walk</a:t>
            </a:r>
            <a:r>
              <a:rPr sz="2600"/>
              <a:t> (where couples drift)</a:t>
            </a:r>
            <a:r>
              <a:t> at ease </a:t>
            </a:r>
          </a:p>
          <a:p>
            <a:pPr marL="179704"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</a:defRPr>
            </a:pPr>
            <a:r>
              <a:t>up dusty tree-lined avenues, or watch </a:t>
            </a:r>
          </a:p>
          <a:p>
            <a:pPr marL="179704"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</a:defRPr>
            </a:pPr>
            <a:r>
              <a:t>a silent barge come clear of bridges </a:t>
            </a:r>
          </a:p>
          <a:p>
            <a:pPr marL="179704"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</a:defRPr>
            </a:pPr>
            <a:r>
              <a:t>settling their reflections in the blue canal.</a:t>
            </a:r>
          </a:p>
          <a:p>
            <a:pPr marL="179704"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</a:defRPr>
            </a:pPr>
            <a:endParaRPr/>
          </a:p>
          <a:p>
            <a:pPr marL="179704"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700">
                <a:solidFill>
                  <a:srgbClr val="000000"/>
                </a:solidFill>
              </a:defRPr>
            </a:pPr>
            <a:r>
              <a:t>Andrew Motion (1975)</a:t>
            </a:r>
          </a:p>
          <a:p>
            <a:pPr algn="l" defTabSz="457200">
              <a:lnSpc>
                <a:spcPct val="140000"/>
              </a:lnSpc>
              <a:spcBef>
                <a:spcPts val="15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73" name="Anne Frank Huis…"/>
          <p:cNvSpPr txBox="1"/>
          <p:nvPr/>
        </p:nvSpPr>
        <p:spPr>
          <a:xfrm>
            <a:off x="389466" y="385233"/>
            <a:ext cx="4871295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</a:defRPr>
            </a:pPr>
            <a:r>
              <a:rPr dirty="0"/>
              <a:t>Anne Frank Huis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0433FF"/>
                </a:solidFill>
              </a:defRPr>
            </a:pPr>
            <a:r>
              <a:rPr dirty="0"/>
              <a:t>(I generally leave the title away at first)</a:t>
            </a:r>
          </a:p>
        </p:txBody>
      </p:sp>
      <p:pic>
        <p:nvPicPr>
          <p:cNvPr id="174" name="Motion reading Anne.mp3" descr="Motion reading Anne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8743953" y="677333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08BF1D4-BF85-0043-B09D-271FD9129D9E}"/>
              </a:ext>
            </a:extLst>
          </p:cNvPr>
          <p:cNvSpPr txBox="1"/>
          <p:nvPr/>
        </p:nvSpPr>
        <p:spPr>
          <a:xfrm>
            <a:off x="7732875" y="1837398"/>
            <a:ext cx="259365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Andrew Motion </a:t>
            </a:r>
            <a:r>
              <a:rPr kumimoji="0" lang="de-DE" sz="2000" b="0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reading</a:t>
            </a:r>
            <a:endParaRPr kumimoji="0" lang="de-DE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44895" fill="hold"/>
                                        <p:tgtEl>
                                          <p:spTgt spid="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7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motion-anne-inv.jpg" descr="motion-anne-inv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6800" y="-1366"/>
            <a:ext cx="10160001" cy="109247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9" name="Gruppieren"/>
          <p:cNvGrpSpPr/>
          <p:nvPr/>
        </p:nvGrpSpPr>
        <p:grpSpPr>
          <a:xfrm>
            <a:off x="3771900" y="190500"/>
            <a:ext cx="4775200" cy="9194800"/>
            <a:chOff x="0" y="0"/>
            <a:chExt cx="4775199" cy="9194800"/>
          </a:xfrm>
        </p:grpSpPr>
        <p:sp>
          <p:nvSpPr>
            <p:cNvPr id="177" name="Linie"/>
            <p:cNvSpPr/>
            <p:nvPr/>
          </p:nvSpPr>
          <p:spPr>
            <a:xfrm flipH="1">
              <a:off x="0" y="12700"/>
              <a:ext cx="4775200" cy="9169400"/>
            </a:xfrm>
            <a:prstGeom prst="line">
              <a:avLst/>
            </a:prstGeom>
            <a:noFill/>
            <a:ln w="50800" cap="flat">
              <a:solidFill>
                <a:srgbClr val="FFF32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8" name="Linie"/>
            <p:cNvSpPr/>
            <p:nvPr/>
          </p:nvSpPr>
          <p:spPr>
            <a:xfrm>
              <a:off x="12699" y="0"/>
              <a:ext cx="4749801" cy="9194800"/>
            </a:xfrm>
            <a:prstGeom prst="line">
              <a:avLst/>
            </a:prstGeom>
            <a:noFill/>
            <a:ln w="50800" cap="flat">
              <a:solidFill>
                <a:srgbClr val="FFF32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_MG_7636sum.jpg" descr="_MG_7636su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82867"/>
            <a:ext cx="13004800" cy="8587866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The Westerkerk repeats…"/>
          <p:cNvSpPr txBox="1"/>
          <p:nvPr/>
        </p:nvSpPr>
        <p:spPr>
          <a:xfrm>
            <a:off x="2785533" y="888999"/>
            <a:ext cx="3983356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179704"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</a:defRPr>
            </a:pPr>
            <a:r>
              <a:t>The Westerkerk repeats </a:t>
            </a:r>
          </a:p>
          <a:p>
            <a:pPr marL="179704"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000000"/>
                </a:solidFill>
              </a:defRPr>
            </a:pPr>
            <a:r>
              <a:t>itself outside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_MG_7632sum.jpg" descr="_MG_7632su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101888"/>
            <a:ext cx="6233913" cy="9549824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Mari Silverster Andriessen (1897-1979)"/>
          <p:cNvSpPr txBox="1"/>
          <p:nvPr/>
        </p:nvSpPr>
        <p:spPr>
          <a:xfrm>
            <a:off x="991468" y="9143710"/>
            <a:ext cx="534058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r" defTabSz="457200">
              <a:lnSpc>
                <a:spcPts val="3100"/>
              </a:lnSpc>
              <a:tabLst>
                <a:tab pos="1066800" algn="l"/>
                <a:tab pos="2362200" algn="l"/>
              </a:tabLst>
              <a:defRPr sz="2600"/>
            </a:lvl1pPr>
          </a:lstStyle>
          <a:p>
            <a:r>
              <a:t>Mari Silverster Andriessen (1897-1979)</a:t>
            </a:r>
          </a:p>
        </p:txBody>
      </p:sp>
      <p:sp>
        <p:nvSpPr>
          <p:cNvPr id="164" name="© Universal History Archive / Univer"/>
          <p:cNvSpPr txBox="1"/>
          <p:nvPr/>
        </p:nvSpPr>
        <p:spPr>
          <a:xfrm>
            <a:off x="969305" y="5977177"/>
            <a:ext cx="505246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r" defTabSz="457200">
              <a:lnSpc>
                <a:spcPts val="3100"/>
              </a:lnSpc>
              <a:tabLst>
                <a:tab pos="1066800" algn="l"/>
                <a:tab pos="2362200" algn="l"/>
              </a:tabLst>
              <a:defRPr sz="2600"/>
            </a:lvl1pPr>
          </a:lstStyle>
          <a:p>
            <a:r>
              <a:rPr dirty="0"/>
              <a:t>© Universal History Archive / </a:t>
            </a:r>
            <a:r>
              <a:rPr dirty="0" err="1"/>
              <a:t>Univer</a:t>
            </a:r>
            <a:endParaRPr dirty="0"/>
          </a:p>
        </p:txBody>
      </p:sp>
      <p:pic>
        <p:nvPicPr>
          <p:cNvPr id="165" name="anne-frank.jpg" descr="anne-frank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114" y="813112"/>
            <a:ext cx="6233913" cy="5078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_MG_9725sum.jpg" descr="_MG_9725su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96382"/>
            <a:ext cx="13004800" cy="867410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Children‘s Memorial, Yad Vashem, Jerusalem"/>
          <p:cNvSpPr txBox="1"/>
          <p:nvPr/>
        </p:nvSpPr>
        <p:spPr>
          <a:xfrm>
            <a:off x="2350622" y="9169400"/>
            <a:ext cx="8305801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/>
            </a:lvl1pPr>
          </a:lstStyle>
          <a:p>
            <a:r>
              <a:t>Children‘s Memorial, Yad Vashem, Jerusalem</a:t>
            </a:r>
          </a:p>
        </p:txBody>
      </p:sp>
      <p:sp>
        <p:nvSpPr>
          <p:cNvPr id="169" name="No society or individual can deal with such a catastrophe without some degree of moderating manipulation. This is why Anne Frank’s diary is so popular.  We can deal with one girl.  A million children – that is a lot harder. This is probably why “Schindler’s List” was shot in black and white, providing some distance, and why it focuses on the story of a man who risked himself to save others, and not on that of a killer.…"/>
          <p:cNvSpPr txBox="1"/>
          <p:nvPr/>
        </p:nvSpPr>
        <p:spPr>
          <a:xfrm>
            <a:off x="313306" y="696382"/>
            <a:ext cx="12141121" cy="617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500"/>
            </a:pPr>
            <a:r>
              <a:rPr dirty="0">
                <a:solidFill>
                  <a:schemeClr val="tx1"/>
                </a:solidFill>
              </a:rPr>
              <a:t>No society or individual can deal with such a catastrophe without some degree of moderating manipulation. This is why Anne Frank’s diary is so popular.  We can deal with one girl.  A million children – that is a lot harder. This is probably why “Schindler’s List” was shot in black and white, providing some distance, and why it focuses on the story of a man who risked himself to save others, and not on that of a killer.</a:t>
            </a:r>
          </a:p>
          <a:p>
            <a:pPr algn="l" defTabSz="457200">
              <a:defRPr sz="3600"/>
            </a:pPr>
            <a:endParaRPr dirty="0">
              <a:solidFill>
                <a:schemeClr val="tx1"/>
              </a:solidFill>
            </a:endParaRPr>
          </a:p>
          <a:p>
            <a:pPr algn="l" defTabSz="457200">
              <a:defRPr sz="2700"/>
            </a:pPr>
            <a:r>
              <a:rPr dirty="0">
                <a:solidFill>
                  <a:schemeClr val="tx1"/>
                </a:solidFill>
              </a:rPr>
              <a:t>Yuval Ben-Ami (*1976, Jerusalem, author, journalist, traveler, critic)</a:t>
            </a:r>
          </a:p>
          <a:p>
            <a:pPr algn="l" defTabSz="457200">
              <a:defRPr sz="2700"/>
            </a:pPr>
            <a:r>
              <a:rPr u="sng" dirty="0">
                <a:solidFill>
                  <a:schemeClr val="tx1"/>
                </a:solidFill>
                <a:hlinkClick r:id="rId3"/>
              </a:rPr>
              <a:t>http://972mag.com/the-beaten-path-framing-the-story-at-yad-vashem-part-8/98449/</a:t>
            </a:r>
            <a:r>
              <a:rPr dirty="0">
                <a:solidFill>
                  <a:schemeClr val="tx1"/>
                </a:solidFill>
              </a:rPr>
              <a:t>  Nov 25, 2014</a:t>
            </a:r>
          </a:p>
          <a:p>
            <a:pPr algn="l" defTabSz="457200"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679</Words>
  <Application>Microsoft Macintosh PowerPoint</Application>
  <PresentationFormat>Benutzerdefiniert</PresentationFormat>
  <Paragraphs>112</Paragraphs>
  <Slides>9</Slides>
  <Notes>1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Gill Sans</vt:lpstr>
      <vt:lpstr>Helvetica</vt:lpstr>
      <vt:lpstr>Lucida Grande</vt:lpstr>
      <vt:lpstr>Black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Microsoft Office-Benutzer</cp:lastModifiedBy>
  <cp:revision>8</cp:revision>
  <dcterms:modified xsi:type="dcterms:W3CDTF">2018-05-25T17:32:21Z</dcterms:modified>
</cp:coreProperties>
</file>